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2" r:id="rId2"/>
    <p:sldId id="292" r:id="rId3"/>
    <p:sldId id="298" r:id="rId4"/>
    <p:sldId id="283" r:id="rId5"/>
    <p:sldId id="291" r:id="rId6"/>
    <p:sldId id="300" r:id="rId7"/>
    <p:sldId id="293" r:id="rId8"/>
    <p:sldId id="294" r:id="rId9"/>
    <p:sldId id="302" r:id="rId10"/>
    <p:sldId id="301" r:id="rId11"/>
    <p:sldId id="284" r:id="rId12"/>
    <p:sldId id="309" r:id="rId13"/>
    <p:sldId id="310" r:id="rId14"/>
    <p:sldId id="311" r:id="rId15"/>
    <p:sldId id="312" r:id="rId16"/>
    <p:sldId id="297" r:id="rId17"/>
    <p:sldId id="313" r:id="rId18"/>
    <p:sldId id="306" r:id="rId19"/>
    <p:sldId id="307" r:id="rId20"/>
    <p:sldId id="295" r:id="rId21"/>
    <p:sldId id="308" r:id="rId22"/>
    <p:sldId id="314" r:id="rId23"/>
    <p:sldId id="316" r:id="rId24"/>
    <p:sldId id="317" r:id="rId25"/>
    <p:sldId id="318" r:id="rId26"/>
    <p:sldId id="319" r:id="rId27"/>
    <p:sldId id="303" r:id="rId28"/>
    <p:sldId id="304" r:id="rId29"/>
    <p:sldId id="30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4" autoAdjust="0"/>
    <p:restoredTop sz="86419" autoAdjust="0"/>
  </p:normalViewPr>
  <p:slideViewPr>
    <p:cSldViewPr snapToGrid="0">
      <p:cViewPr varScale="1">
        <p:scale>
          <a:sx n="105" d="100"/>
          <a:sy n="105" d="100"/>
        </p:scale>
        <p:origin x="208" y="752"/>
      </p:cViewPr>
      <p:guideLst/>
    </p:cSldViewPr>
  </p:slideViewPr>
  <p:outlineViewPr>
    <p:cViewPr>
      <p:scale>
        <a:sx n="33" d="100"/>
        <a:sy n="33" d="100"/>
      </p:scale>
      <p:origin x="0" y="-3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2018/11/09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2018/11/09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dirty="0"/>
              <a:t>Piece of the </a:t>
            </a:r>
            <a:r>
              <a:rPr lang="en-ZA" dirty="0" err="1"/>
              <a:t>Py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285009"/>
            <a:ext cx="4000500" cy="690752"/>
          </a:xfrm>
        </p:spPr>
        <p:txBody>
          <a:bodyPr/>
          <a:lstStyle/>
          <a:p>
            <a:r>
              <a:rPr lang="en-ZA" dirty="0"/>
              <a:t>Analysis of House Prices in the U.S.</a:t>
            </a:r>
          </a:p>
          <a:p>
            <a:r>
              <a:rPr lang="en-ZA" dirty="0"/>
              <a:t>Group 3</a:t>
            </a:r>
          </a:p>
          <a:p>
            <a:r>
              <a:rPr lang="en-ZA" dirty="0"/>
              <a:t>November 10, 2018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Fed Funds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Fed Funds Rate from 1974 to 2018</a:t>
            </a:r>
          </a:p>
        </p:txBody>
      </p:sp>
    </p:spTree>
    <p:extLst>
      <p:ext uri="{BB962C8B-B14F-4D97-AF65-F5344CB8AC3E}">
        <p14:creationId xmlns:p14="http://schemas.microsoft.com/office/powerpoint/2010/main" val="136138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Correlation between Fed Funds and Actual Home Prices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Proseware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2190" y="1843771"/>
            <a:ext cx="3859810" cy="432000"/>
          </a:xfrm>
        </p:spPr>
        <p:txBody>
          <a:bodyPr/>
          <a:lstStyle/>
          <a:p>
            <a:r>
              <a:rPr lang="en-ZA" dirty="0"/>
              <a:t>Correlation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12191" y="2347772"/>
            <a:ext cx="3859809" cy="2532236"/>
          </a:xfrm>
        </p:spPr>
        <p:txBody>
          <a:bodyPr/>
          <a:lstStyle/>
          <a:p>
            <a:r>
              <a:rPr lang="en-ZA" dirty="0"/>
              <a:t>Since 1975 the Fed Funds rate has steadily dropped while Average Home Prices increased</a:t>
            </a:r>
          </a:p>
          <a:p>
            <a:r>
              <a:rPr lang="en-ZA" dirty="0"/>
              <a:t>Spikes in rates did cause prices to level off or drop.</a:t>
            </a:r>
          </a:p>
          <a:p>
            <a:r>
              <a:rPr lang="en-ZA" dirty="0"/>
              <a:t>Regression analysis would confirm the relationship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C9F5F67-DCD9-574C-AD86-4B2B0118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1779596"/>
            <a:ext cx="7480191" cy="3298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49AB0-29CE-B44C-B714-0C8FD6FA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05" y="5547535"/>
            <a:ext cx="3136900" cy="3048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F3A068-A881-7D4E-9BE8-11ED5AB56688}"/>
              </a:ext>
            </a:extLst>
          </p:cNvPr>
          <p:cNvSpPr txBox="1">
            <a:spLocks/>
          </p:cNvSpPr>
          <p:nvPr/>
        </p:nvSpPr>
        <p:spPr>
          <a:xfrm>
            <a:off x="2361905" y="5261896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dirty="0"/>
              <a:t>Correlation Coefficient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D4C36-313C-A54C-86ED-A7C6BD5665E2}"/>
              </a:ext>
            </a:extLst>
          </p:cNvPr>
          <p:cNvSpPr/>
          <p:nvPr/>
        </p:nvSpPr>
        <p:spPr>
          <a:xfrm>
            <a:off x="2893224" y="1843771"/>
            <a:ext cx="39861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AED4C-D144-294E-8902-A13141ED3A6E}"/>
              </a:ext>
            </a:extLst>
          </p:cNvPr>
          <p:cNvSpPr/>
          <p:nvPr/>
        </p:nvSpPr>
        <p:spPr>
          <a:xfrm>
            <a:off x="5103778" y="1843771"/>
            <a:ext cx="53662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CB04C-7194-E34A-A399-DFCB8836CC00}"/>
              </a:ext>
            </a:extLst>
          </p:cNvPr>
          <p:cNvSpPr/>
          <p:nvPr/>
        </p:nvSpPr>
        <p:spPr>
          <a:xfrm>
            <a:off x="6853187" y="1843771"/>
            <a:ext cx="91802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Unemployment Rate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r>
              <a:rPr lang="en-ZA" dirty="0"/>
              <a:t>Historically for the U.S. and by census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1026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National view from Oct 2008 through June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6BFB6-EF4C-4EF0-AE17-513C679C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363150"/>
            <a:ext cx="7844691" cy="3796109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99E210E-6748-466F-B6DB-1265B31E8F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67F55E-76A4-3144-888D-864E9601DE78}"/>
              </a:ext>
            </a:extLst>
          </p:cNvPr>
          <p:cNvSpPr txBox="1">
            <a:spLocks/>
          </p:cNvSpPr>
          <p:nvPr/>
        </p:nvSpPr>
        <p:spPr>
          <a:xfrm>
            <a:off x="8536926" y="796939"/>
            <a:ext cx="2973953" cy="4928529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While the data seems erratic, overall, there visually appears to be an inverse relationship between housing prices and unemployment rates (as house prices rise, unemployment decreases).</a:t>
            </a:r>
          </a:p>
          <a:p>
            <a:r>
              <a:rPr lang="en-ZA" dirty="0">
                <a:solidFill>
                  <a:schemeClr val="bg1"/>
                </a:solidFill>
              </a:rPr>
              <a:t>The chi squared value shows that there is not a statistical significance between the means of the two datasets.</a:t>
            </a:r>
          </a:p>
          <a:p>
            <a:r>
              <a:rPr lang="en-ZA" dirty="0">
                <a:solidFill>
                  <a:schemeClr val="bg1"/>
                </a:solidFill>
              </a:rPr>
              <a:t>While the correlation coefficient shows an inverse relationship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350143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NorthEast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35898-285B-42AE-BE24-CBBF97DF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9" y="1427937"/>
            <a:ext cx="7940220" cy="393490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8475399" y="1650395"/>
            <a:ext cx="2973953" cy="333645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There is more variance with average housing prices over the 10 year period in the Northeast compared to unemployment rates, but the inverse trend still remains.</a:t>
            </a:r>
          </a:p>
          <a:p>
            <a:r>
              <a:rPr lang="en-ZA" dirty="0">
                <a:solidFill>
                  <a:schemeClr val="bg1"/>
                </a:solidFill>
              </a:rPr>
              <a:t>Correlation coefficient was calculated and showed a strong negative correlation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5828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MidWest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C366F-D7D4-4105-A4C0-587F5519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" y="1555075"/>
            <a:ext cx="7862873" cy="3808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F58F2E-82C6-4D9C-80E4-4D9AD16541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01730" y="5491796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2BEF4C2-AC14-E84C-803B-9870BF652416}"/>
              </a:ext>
            </a:extLst>
          </p:cNvPr>
          <p:cNvSpPr txBox="1">
            <a:spLocks/>
          </p:cNvSpPr>
          <p:nvPr/>
        </p:nvSpPr>
        <p:spPr>
          <a:xfrm>
            <a:off x="8447118" y="2027960"/>
            <a:ext cx="2973953" cy="258132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Midwest census region shows the opposite trends from the rest of the nation.  Unemployment rates move a little more in tandem with housing prices.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is positive 0.02.</a:t>
            </a:r>
          </a:p>
        </p:txBody>
      </p:sp>
    </p:spTree>
    <p:extLst>
      <p:ext uri="{BB962C8B-B14F-4D97-AF65-F5344CB8AC3E}">
        <p14:creationId xmlns:p14="http://schemas.microsoft.com/office/powerpoint/2010/main" val="40124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West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21856-C438-4673-9DDC-633FAF62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3" y="1512000"/>
            <a:ext cx="8111498" cy="38806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6E8202-05C5-4DFA-B47D-3AD28F8364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48623" y="551160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256B030-344E-8A4C-B5B4-5086B7D56FDE}"/>
              </a:ext>
            </a:extLst>
          </p:cNvPr>
          <p:cNvSpPr txBox="1">
            <a:spLocks/>
          </p:cNvSpPr>
          <p:nvPr/>
        </p:nvSpPr>
        <p:spPr>
          <a:xfrm>
            <a:off x="8588521" y="1837365"/>
            <a:ext cx="2973953" cy="29625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In the West, housing prices continue to vary more wildly then unemployment.</a:t>
            </a:r>
          </a:p>
          <a:p>
            <a:r>
              <a:rPr lang="en-ZA" dirty="0">
                <a:solidFill>
                  <a:schemeClr val="bg1"/>
                </a:solidFill>
              </a:rPr>
              <a:t>Visually there is not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coefficient shows a slight inverse relationship between to the measures.</a:t>
            </a:r>
          </a:p>
        </p:txBody>
      </p:sp>
    </p:spTree>
    <p:extLst>
      <p:ext uri="{BB962C8B-B14F-4D97-AF65-F5344CB8AC3E}">
        <p14:creationId xmlns:p14="http://schemas.microsoft.com/office/powerpoint/2010/main" val="20870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9375"/>
            <a:ext cx="11328000" cy="4679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South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48D3C-1E2A-4A84-8CF0-83E8A948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" y="1594062"/>
            <a:ext cx="7870132" cy="377510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BCCB15-0E13-42D7-8CB6-67E2E07770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46835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AFB36C6-A6E5-D444-81C9-4D817A490C77}"/>
              </a:ext>
            </a:extLst>
          </p:cNvPr>
          <p:cNvSpPr txBox="1">
            <a:spLocks/>
          </p:cNvSpPr>
          <p:nvPr/>
        </p:nvSpPr>
        <p:spPr>
          <a:xfrm>
            <a:off x="8421203" y="2603461"/>
            <a:ext cx="2973953" cy="23296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Similarly to the West, the South census region does not visually show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shows a slight relationship while the Chi squared an equal variance from the mean.</a:t>
            </a:r>
          </a:p>
        </p:txBody>
      </p:sp>
    </p:spTree>
    <p:extLst>
      <p:ext uri="{BB962C8B-B14F-4D97-AF65-F5344CB8AC3E}">
        <p14:creationId xmlns:p14="http://schemas.microsoft.com/office/powerpoint/2010/main" val="189133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Personal Income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BC89B0-8581-2F48-80AE-21746337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518E-5786-4F6F-8F77-AC95226F17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4764" y="1446398"/>
            <a:ext cx="6648450" cy="2297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318CD-8FC9-4159-80F8-33FEBD13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4" y="3821484"/>
            <a:ext cx="6648811" cy="260451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E6B626E-9C1E-D749-BFC6-5C7F14C92ECD}"/>
              </a:ext>
            </a:extLst>
          </p:cNvPr>
          <p:cNvSpPr txBox="1">
            <a:spLocks/>
          </p:cNvSpPr>
          <p:nvPr/>
        </p:nvSpPr>
        <p:spPr>
          <a:xfrm>
            <a:off x="8098278" y="1512888"/>
            <a:ext cx="2973953" cy="4861215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annual Income has seen steady and gradual increase till 2017 </a:t>
            </a:r>
          </a:p>
          <a:p>
            <a:r>
              <a:rPr lang="en-ZA" dirty="0">
                <a:solidFill>
                  <a:schemeClr val="bg1"/>
                </a:solidFill>
              </a:rPr>
              <a:t>The Annual  US housing prices also show steady growth with major downfall around 2008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(Graph1)= 0.9874363971778967</a:t>
            </a:r>
            <a:endParaRPr lang="en-ZA" dirty="0">
              <a:solidFill>
                <a:schemeClr val="bg1"/>
              </a:solidFill>
            </a:endParaRPr>
          </a:p>
          <a:p>
            <a:endParaRPr lang="en-ZA" dirty="0">
              <a:solidFill>
                <a:schemeClr val="bg1"/>
              </a:solidFill>
            </a:endParaRPr>
          </a:p>
          <a:p>
            <a:r>
              <a:rPr lang="en-ZA" dirty="0">
                <a:solidFill>
                  <a:schemeClr val="bg1"/>
                </a:solidFill>
              </a:rPr>
              <a:t>The second Graph depicts the year on year change in Income and Household prices.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(Graph2)= 0.562822727768101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5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Executive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2"/>
            <a:ext cx="7000040" cy="492069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for West and Mid West Region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63D8F3-ACEC-4C7F-9CA6-BA8CCFD2E2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5341" y="1932132"/>
            <a:ext cx="3878263" cy="1939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ED2E0-59D1-4B00-8815-D7F3DC1B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" y="3941804"/>
            <a:ext cx="3879458" cy="1875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A574A-F46C-4FC1-92FA-432FB11F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03" y="3941804"/>
            <a:ext cx="3955592" cy="1875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FA159-A6FF-45CC-B144-99E23DBD6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86" y="1932133"/>
            <a:ext cx="3955591" cy="1947202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C62DAA2-44F5-A144-97C6-AABF962FE6C7}"/>
              </a:ext>
            </a:extLst>
          </p:cNvPr>
          <p:cNvSpPr txBox="1">
            <a:spLocks/>
          </p:cNvSpPr>
          <p:nvPr/>
        </p:nvSpPr>
        <p:spPr>
          <a:xfrm>
            <a:off x="8483760" y="1285179"/>
            <a:ext cx="2973953" cy="5313249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Early 70’s – The income  was higher than the housing price for West &amp; MW region </a:t>
            </a:r>
          </a:p>
          <a:p>
            <a:r>
              <a:rPr lang="en-ZA" dirty="0">
                <a:solidFill>
                  <a:schemeClr val="bg1"/>
                </a:solidFill>
              </a:rPr>
              <a:t>The normalised data show more dips for Housing prices in West than in Mid west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West = 0.9430650391911549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ZA" dirty="0" err="1">
                <a:solidFill>
                  <a:schemeClr val="bg1"/>
                </a:solidFill>
              </a:rPr>
              <a:t>Corr</a:t>
            </a:r>
            <a:r>
              <a:rPr lang="en-ZA" dirty="0">
                <a:solidFill>
                  <a:schemeClr val="bg1"/>
                </a:solidFill>
              </a:rPr>
              <a:t> West(Norm)=</a:t>
            </a:r>
            <a:r>
              <a:rPr lang="en-US" dirty="0">
                <a:solidFill>
                  <a:schemeClr val="bg1"/>
                </a:solidFill>
              </a:rPr>
              <a:t>0.33453760202008065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M-West = 0.9016640812020873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M-West (Norm)=0.2607926346973953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0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8847693" cy="359937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North East and South Region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1B3E1C-F636-4FA8-B80A-5E354C8C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2" y="1766524"/>
            <a:ext cx="4010278" cy="211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BD8A5-A4B0-4EEF-8E80-A971CE1A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49" y="1766524"/>
            <a:ext cx="3901607" cy="211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6F091-4C08-49DE-ACA3-291D9501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2" y="4027348"/>
            <a:ext cx="4010277" cy="2214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3A094-FB74-4549-A1DC-5406B2F4F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369" y="4027347"/>
            <a:ext cx="3901607" cy="22140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1F9C8DA-629E-A64D-A1AD-19B830DC99DF}"/>
              </a:ext>
            </a:extLst>
          </p:cNvPr>
          <p:cNvSpPr txBox="1">
            <a:spLocks/>
          </p:cNvSpPr>
          <p:nvPr/>
        </p:nvSpPr>
        <p:spPr>
          <a:xfrm>
            <a:off x="8550475" y="1913190"/>
            <a:ext cx="2973953" cy="4228314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North East region seems most volatile from all the 4 regions with max housing prices dip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NE = 0.9049753354900574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ZA" dirty="0" err="1">
                <a:solidFill>
                  <a:schemeClr val="bg1"/>
                </a:solidFill>
              </a:rPr>
              <a:t>Corr</a:t>
            </a:r>
            <a:r>
              <a:rPr lang="en-ZA" dirty="0">
                <a:solidFill>
                  <a:schemeClr val="bg1"/>
                </a:solidFill>
              </a:rPr>
              <a:t> NE(Norm)=</a:t>
            </a:r>
            <a:r>
              <a:rPr lang="en-US" dirty="0">
                <a:solidFill>
                  <a:schemeClr val="bg1"/>
                </a:solidFill>
              </a:rPr>
              <a:t>0.10368327318093802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South = 0.9195335517729698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South(Norm)=0.29477451905592733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US Home Prices vs Sector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BC89B0-8581-2F48-80AE-21746337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US Home Prices vs S&amp;P 500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323726"/>
              </p:ext>
            </p:extLst>
          </p:nvPr>
        </p:nvGraphicFramePr>
        <p:xfrm>
          <a:off x="3120705" y="5362843"/>
          <a:ext cx="2603087" cy="609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3441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9046125" y="1702555"/>
            <a:ext cx="2439576" cy="283303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Weak positive correlation between S&amp;P 500 and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Suggests there’s no direct relationship between the change in Home prices and Stock market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8945-9CEF-4AC4-A06C-90D2AD33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4" y="1753954"/>
            <a:ext cx="4450359" cy="2730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D5A90-6F95-492F-A440-1FBC3A80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26" y="1771152"/>
            <a:ext cx="4037376" cy="272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63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US Home Prices vs Energy Sector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59279"/>
              </p:ext>
            </p:extLst>
          </p:nvPr>
        </p:nvGraphicFramePr>
        <p:xfrm>
          <a:off x="3120705" y="5362843"/>
          <a:ext cx="2603087" cy="609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3441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9353724" y="1420006"/>
            <a:ext cx="2248250" cy="4429931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Weak positive correlation between Energy Sector and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Suggests there’s no direct relationship between the change in Home prices and Energy sector</a:t>
            </a:r>
          </a:p>
          <a:p>
            <a:r>
              <a:rPr lang="en-ZA" dirty="0">
                <a:solidFill>
                  <a:schemeClr val="bg1"/>
                </a:solidFill>
              </a:rPr>
              <a:t>Correlation might be skewed by outlier periods.   See line charts.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C7B0D-8BF5-46DA-B0F4-BF41B94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9" y="1650395"/>
            <a:ext cx="4367184" cy="2871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A4600-65A4-4751-9DBF-111BAB87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62" y="1633534"/>
            <a:ext cx="4160003" cy="29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US Home Prices vs Materials Sector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07258"/>
              </p:ext>
            </p:extLst>
          </p:nvPr>
        </p:nvGraphicFramePr>
        <p:xfrm>
          <a:off x="3120705" y="5362843"/>
          <a:ext cx="2603087" cy="609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3441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9353724" y="1650395"/>
            <a:ext cx="2373932" cy="308474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Positive correlation between Material Sector and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Suggests there’s some direct relationship between the change in Home prices and Material sector.  I.e. Construction costs.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1146D-4B51-48DE-BCD8-1D6CB9E5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93" y="1589668"/>
            <a:ext cx="4987518" cy="3135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ED1CE-AF60-4875-A145-B728C37D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17" y="1589669"/>
            <a:ext cx="4046980" cy="31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8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US Home Prices vs Consumer Discretionary Sector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84193"/>
              </p:ext>
            </p:extLst>
          </p:nvPr>
        </p:nvGraphicFramePr>
        <p:xfrm>
          <a:off x="3120705" y="5362843"/>
          <a:ext cx="2603087" cy="609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3441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9353724" y="1650395"/>
            <a:ext cx="2095627" cy="393133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Negative correlation between Consumer Discretionary Sector and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Suggests consumer spending on non-essentials driving down real estate demand.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A4159-D993-4D7E-AFCA-69E8D2B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1" y="1795109"/>
            <a:ext cx="4727602" cy="3141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BB9A7-2BD1-4288-8D69-8CA8E44F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80" y="1795108"/>
            <a:ext cx="4115727" cy="31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0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Regression Analysis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9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Rate &amp; Unemployment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8188" y="4776128"/>
            <a:ext cx="8959893" cy="432000"/>
          </a:xfrm>
        </p:spPr>
        <p:txBody>
          <a:bodyPr/>
          <a:lstStyle/>
          <a:p>
            <a:r>
              <a:rPr lang="en-ZA" dirty="0"/>
              <a:t>Regression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8188" y="5282252"/>
            <a:ext cx="10395059" cy="895942"/>
          </a:xfrm>
        </p:spPr>
        <p:txBody>
          <a:bodyPr/>
          <a:lstStyle/>
          <a:p>
            <a:r>
              <a:rPr lang="en-ZA" dirty="0"/>
              <a:t>Both inputs have a significant impact on housing prices</a:t>
            </a:r>
          </a:p>
          <a:p>
            <a:r>
              <a:rPr lang="en-ZA" dirty="0"/>
              <a:t>R2 value of 65.7% would suggest that the model is not very strong and further inputs need to be added to explain variation in housing data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3BDEFB-FED7-DB42-BBA1-2FD57AEB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625" y="1746148"/>
            <a:ext cx="5472000" cy="245885"/>
          </a:xfrm>
        </p:spPr>
        <p:txBody>
          <a:bodyPr/>
          <a:lstStyle/>
          <a:p>
            <a:r>
              <a:rPr lang="en-US" sz="1800" dirty="0"/>
              <a:t>Individual Regression Plots</a:t>
            </a: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9F82CEC0-E042-F64F-B8BE-D20EC36EC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0" y="2059771"/>
            <a:ext cx="5472113" cy="2420775"/>
          </a:xfrm>
        </p:spPr>
      </p:pic>
      <p:pic>
        <p:nvPicPr>
          <p:cNvPr id="27" name="Picture 26" descr="A screenshot of text&#10;&#10;Description automatically generated">
            <a:extLst>
              <a:ext uri="{FF2B5EF4-FFF2-40B4-BE49-F238E27FC236}">
                <a16:creationId xmlns:a16="http://schemas.microsoft.com/office/drawing/2014/main" id="{AD0807E7-01E0-EE47-967B-027F907F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15" y="2059771"/>
            <a:ext cx="5698388" cy="2420775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AB70F11-C483-DB4B-87ED-C6C9DA94BD7E}"/>
              </a:ext>
            </a:extLst>
          </p:cNvPr>
          <p:cNvSpPr txBox="1">
            <a:spLocks/>
          </p:cNvSpPr>
          <p:nvPr/>
        </p:nvSpPr>
        <p:spPr>
          <a:xfrm>
            <a:off x="846175" y="5208128"/>
            <a:ext cx="10134899" cy="1071062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Both inputs have a significant impact on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R2 value of 65.7% would suggest that the model is not very strong and further inputs need to be added to explain variation in housing data </a:t>
            </a:r>
          </a:p>
        </p:txBody>
      </p:sp>
    </p:spTree>
    <p:extLst>
      <p:ext uri="{BB962C8B-B14F-4D97-AF65-F5344CB8AC3E}">
        <p14:creationId xmlns:p14="http://schemas.microsoft.com/office/powerpoint/2010/main" val="167164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&amp; </a:t>
            </a:r>
            <a:r>
              <a:rPr lang="en-ZA" dirty="0" err="1"/>
              <a:t>Unemp</a:t>
            </a:r>
            <a:r>
              <a:rPr lang="en-ZA" dirty="0"/>
              <a:t> &amp; Income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2958" y="5381301"/>
            <a:ext cx="10395059" cy="895942"/>
          </a:xfrm>
        </p:spPr>
        <p:txBody>
          <a:bodyPr/>
          <a:lstStyle/>
          <a:p>
            <a:r>
              <a:rPr lang="en-ZA" dirty="0"/>
              <a:t>R2 value increased to 85.8% suggesting a much stronger model than the prior analysis</a:t>
            </a:r>
          </a:p>
          <a:p>
            <a:r>
              <a:rPr lang="en-ZA" dirty="0"/>
              <a:t>However, this model indicates that the Fed Funds Rate is not significant in housing prices</a:t>
            </a:r>
          </a:p>
          <a:p>
            <a:r>
              <a:rPr lang="en-ZA" dirty="0"/>
              <a:t>Further addition of inputs would be required to make a satisfactory model for housing prices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1999" y="938124"/>
            <a:ext cx="8721625" cy="630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 second data pull leveraged an inflation adjusted index value for Housing prices and an additional input -  January 1974 – October 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9114AC-FB71-D441-A948-E664AE7E1754}"/>
              </a:ext>
            </a:extLst>
          </p:cNvPr>
          <p:cNvSpPr txBox="1"/>
          <p:nvPr/>
        </p:nvSpPr>
        <p:spPr>
          <a:xfrm>
            <a:off x="9683015" y="5794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0FBA0-81E3-DB42-9437-E266CF6F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78" y="1789294"/>
            <a:ext cx="7609846" cy="275834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DD0065B-5FED-CA47-8FB2-62199787688B}"/>
              </a:ext>
            </a:extLst>
          </p:cNvPr>
          <p:cNvSpPr txBox="1">
            <a:spLocks/>
          </p:cNvSpPr>
          <p:nvPr/>
        </p:nvSpPr>
        <p:spPr>
          <a:xfrm>
            <a:off x="968188" y="4776128"/>
            <a:ext cx="8959893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Regression Summary</a:t>
            </a:r>
            <a:endParaRPr lang="en-ZA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D33B9F7-E791-3D4B-9317-A360DE2BF9DA}"/>
              </a:ext>
            </a:extLst>
          </p:cNvPr>
          <p:cNvSpPr txBox="1">
            <a:spLocks/>
          </p:cNvSpPr>
          <p:nvPr/>
        </p:nvSpPr>
        <p:spPr>
          <a:xfrm>
            <a:off x="846175" y="5208128"/>
            <a:ext cx="10134899" cy="120054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R2 value increased to 85.8% suggesting a much stronger model than the prior analysis</a:t>
            </a:r>
          </a:p>
          <a:p>
            <a:r>
              <a:rPr lang="en-ZA" dirty="0">
                <a:solidFill>
                  <a:schemeClr val="bg1"/>
                </a:solidFill>
              </a:rPr>
              <a:t>However, this model indicates that the Fed Funds Rate is not significant in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Further addition of inputs would be required to make a satisfactory model for housing prices</a:t>
            </a:r>
          </a:p>
        </p:txBody>
      </p:sp>
    </p:spTree>
    <p:extLst>
      <p:ext uri="{BB962C8B-B14F-4D97-AF65-F5344CB8AC3E}">
        <p14:creationId xmlns:p14="http://schemas.microsoft.com/office/powerpoint/2010/main" val="318149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Analysis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the historical trends in housing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potential indicators of housing prices?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How well do the indicators correlate and indicated the direction of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will the homebuyers in our team do with this knowledge for their upcoming home purchase?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542922-2642-6B44-A327-0CC4990727C8}"/>
              </a:ext>
            </a:extLst>
          </p:cNvPr>
          <p:cNvSpPr txBox="1">
            <a:spLocks/>
          </p:cNvSpPr>
          <p:nvPr/>
        </p:nvSpPr>
        <p:spPr>
          <a:xfrm>
            <a:off x="445161" y="3946173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Findings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DC0C20-CF53-2443-B859-3B0B6CABE665}"/>
              </a:ext>
            </a:extLst>
          </p:cNvPr>
          <p:cNvSpPr txBox="1">
            <a:spLocks/>
          </p:cNvSpPr>
          <p:nvPr/>
        </p:nvSpPr>
        <p:spPr>
          <a:xfrm>
            <a:off x="444962" y="4522172"/>
            <a:ext cx="6354048" cy="4125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performance of selected inputs to the model do seem to indicate the direction housing prices will move.</a:t>
            </a:r>
          </a:p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However, it’s unclear if any input is to the model directly impacts the price of housing or indicates where prices will move.</a:t>
            </a:r>
          </a:p>
          <a:p>
            <a:pPr marL="65088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6637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963617"/>
          </a:xfrm>
        </p:spPr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72891-9A1E-0A4C-AE39-88003089C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D08C1F-1FC7-F34D-912F-53DD6F0E8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36EAE68-83EB-6F4E-B2B3-8A0E11948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20" y="4063700"/>
            <a:ext cx="5472000" cy="432000"/>
          </a:xfrm>
        </p:spPr>
        <p:txBody>
          <a:bodyPr/>
          <a:lstStyle/>
          <a:p>
            <a:r>
              <a:rPr lang="en-ZA" dirty="0"/>
              <a:t>Source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1321" y="4535944"/>
            <a:ext cx="5472000" cy="2238121"/>
          </a:xfrm>
        </p:spPr>
        <p:txBody>
          <a:bodyPr/>
          <a:lstStyle/>
          <a:p>
            <a:r>
              <a:rPr lang="en-ZA" b="1" dirty="0"/>
              <a:t>Primary source data: </a:t>
            </a:r>
            <a:r>
              <a:rPr lang="en-ZA" dirty="0"/>
              <a:t>Fred – Federal Reserve Bank of St. Louis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Housing prices – nationally and regionally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Fed Funds Rate 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Unemployment rates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Consumer Income</a:t>
            </a:r>
          </a:p>
          <a:p>
            <a:pPr marL="14288" lvl="1"/>
            <a:r>
              <a:rPr lang="en-ZA" sz="1800" dirty="0"/>
              <a:t>Bloomberg – S&amp;P index performance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9" y="1684742"/>
            <a:ext cx="4904790" cy="4333769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937BDF-9274-AF48-9239-30A14F2248CA}"/>
              </a:ext>
            </a:extLst>
          </p:cNvPr>
          <p:cNvSpPr txBox="1">
            <a:spLocks/>
          </p:cNvSpPr>
          <p:nvPr/>
        </p:nvSpPr>
        <p:spPr>
          <a:xfrm>
            <a:off x="401520" y="443986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Potential Inputs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29131E-358A-F843-9886-11DE9C8D6F65}"/>
              </a:ext>
            </a:extLst>
          </p:cNvPr>
          <p:cNvSpPr txBox="1">
            <a:spLocks/>
          </p:cNvSpPr>
          <p:nvPr/>
        </p:nvSpPr>
        <p:spPr>
          <a:xfrm>
            <a:off x="401321" y="940200"/>
            <a:ext cx="5472000" cy="3037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/>
            <a:r>
              <a:rPr lang="en-ZA" sz="1800" dirty="0"/>
              <a:t>The team brainstormed potential indicators of home prices and listed a few that would most likely either precede a change in prices or directly influence home purchases.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Home prices </a:t>
            </a:r>
            <a:r>
              <a:rPr lang="en-ZA" sz="1800" dirty="0"/>
              <a:t>is the primary Y metric for the data, evaluating both Nationally and Regionally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Fed Funds Rate </a:t>
            </a:r>
            <a:r>
              <a:rPr lang="en-ZA" sz="1800" dirty="0"/>
              <a:t>directly influences lending rates and therefore, the resultant buying power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Unemployment Rate </a:t>
            </a:r>
            <a:r>
              <a:rPr lang="en-ZA" sz="1800" dirty="0"/>
              <a:t>&amp; </a:t>
            </a:r>
            <a:r>
              <a:rPr lang="en-ZA" sz="1800" b="1" dirty="0"/>
              <a:t>Consumer Income </a:t>
            </a:r>
            <a:r>
              <a:rPr lang="en-ZA" sz="1800" dirty="0"/>
              <a:t>levels indicate the populations ability to buy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dirty="0"/>
              <a:t>The performance of the </a:t>
            </a:r>
            <a:r>
              <a:rPr lang="en-ZA" sz="1800" b="1" dirty="0"/>
              <a:t>S&amp;P </a:t>
            </a:r>
            <a:r>
              <a:rPr lang="en-ZA" sz="1800" dirty="0"/>
              <a:t>suggests the direction of the overall economy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Exploration and Clean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6459887" cy="5243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inputs selected as part of the analysis were the result of the data exploration employed by the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original list of candidates was longer but based on data and API availability (e.g. e-trade), the inputs were narrowed down to the 5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dirty="0"/>
              <a:t>Once the inputs were selected, a few common challenges were uncovered: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/>
              <a:t>Pulling </a:t>
            </a:r>
            <a:r>
              <a:rPr lang="en-ZA" sz="1800" dirty="0"/>
              <a:t>data with similar time periods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Merging, cleaning and comparing data due to data range differences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Manipulating data and computing QOQ /YOY change resulted in NAN’s in the </a:t>
            </a:r>
            <a:r>
              <a:rPr lang="en-ZA" sz="1800" dirty="0" err="1"/>
              <a:t>dataframes</a:t>
            </a:r>
            <a:endParaRPr lang="en-ZA" sz="1800" dirty="0"/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Normalizing data points for comparison 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Conflicting outcomes on regression tests when using actual dollars vs inflation adjusted index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8" name="Picture Placeholder 7" descr="Slide imag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41668" y="1825511"/>
            <a:ext cx="4235452" cy="4426177"/>
          </a:xfrm>
        </p:spPr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47560" y="5606409"/>
            <a:ext cx="1223925" cy="107405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88612" y="5383710"/>
            <a:ext cx="734809" cy="64483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Analysis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Select potential inputs to analyze against housing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Chart and analyze trends in housing prices over time by US &amp; region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Run statistical analysis between inputs and actual housing price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Calculate the percent change over time for the inputs and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Normalize Data by removing the average change over the entire timespan and analyze to assess statistical significance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Conduct a final regression analysis of all inputs and determine input significance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58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Housing Prices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B877E76-9A40-2E46-B13D-970980020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United State Housing prices from 1974 to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F039D09-9411-6D4B-865C-1B47A27BE1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52488" y="3932001"/>
            <a:ext cx="5859463" cy="2755900"/>
          </a:xfr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7005219" y="1992195"/>
            <a:ext cx="4417885" cy="1993138"/>
          </a:xfrm>
          <a:prstGeom prst="roundRect">
            <a:avLst>
              <a:gd name="adj" fmla="val 4951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FRED data provided on a quarterly basis</a:t>
            </a:r>
          </a:p>
          <a:p>
            <a:r>
              <a:rPr lang="en-ZA" dirty="0">
                <a:solidFill>
                  <a:schemeClr val="bg1"/>
                </a:solidFill>
              </a:rPr>
              <a:t>The source provides sufficient data for analysis as long as comparison data was available.</a:t>
            </a:r>
          </a:p>
          <a:p>
            <a:r>
              <a:rPr lang="en-ZA" dirty="0">
                <a:solidFill>
                  <a:schemeClr val="bg1"/>
                </a:solidFill>
              </a:rPr>
              <a:t>For other inputs, the team focused the last 10 years for statistical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0167E0-4226-FF40-8D77-5CFF8845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8" y="991001"/>
            <a:ext cx="5860793" cy="28924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A90B2-C6D0-764F-9391-0C06D88D1ECE}"/>
              </a:ext>
            </a:extLst>
          </p:cNvPr>
          <p:cNvSpPr/>
          <p:nvPr/>
        </p:nvSpPr>
        <p:spPr>
          <a:xfrm>
            <a:off x="5213131" y="1082566"/>
            <a:ext cx="1229710" cy="525588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5C2834E8-3586-244A-958F-1CB21A77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162" y="4268705"/>
            <a:ext cx="2220982" cy="2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480159" y="1561508"/>
            <a:ext cx="2973953" cy="2552756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As apparent by the chart, the Northeast and West regions have significantly different average home prices</a:t>
            </a:r>
          </a:p>
          <a:p>
            <a:r>
              <a:rPr lang="en-ZA" dirty="0">
                <a:solidFill>
                  <a:schemeClr val="bg1"/>
                </a:solidFill>
              </a:rPr>
              <a:t>The South and Midwest homes are the same on average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8912D-840E-AC40-BF8C-A05A1F9D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7" y="6020128"/>
            <a:ext cx="86995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15E28-21AC-7341-BF10-D5D84ABF284A}"/>
              </a:ext>
            </a:extLst>
          </p:cNvPr>
          <p:cNvSpPr txBox="1"/>
          <p:nvPr/>
        </p:nvSpPr>
        <p:spPr>
          <a:xfrm>
            <a:off x="432000" y="4813018"/>
            <a:ext cx="791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Regions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South &amp; Midwest Regions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9D729-6E57-BE43-8447-4AFF309D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162752"/>
            <a:ext cx="7752750" cy="3610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B04E5-5526-E940-91C9-58D9E183E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2" y="5241732"/>
            <a:ext cx="8839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3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1638</Words>
  <Application>Microsoft Macintosh PowerPoint</Application>
  <PresentationFormat>Widescreen</PresentationFormat>
  <Paragraphs>216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Corbel</vt:lpstr>
      <vt:lpstr>Times New Roman</vt:lpstr>
      <vt:lpstr>Office Theme</vt:lpstr>
      <vt:lpstr>Piece of the Py</vt:lpstr>
      <vt:lpstr>Executive Summary</vt:lpstr>
      <vt:lpstr>Analysis Goal</vt:lpstr>
      <vt:lpstr>Source Data</vt:lpstr>
      <vt:lpstr>Data Exploration and Clean Up</vt:lpstr>
      <vt:lpstr>Data Analysis Steps</vt:lpstr>
      <vt:lpstr>Housing Prices</vt:lpstr>
      <vt:lpstr>National &amp; Regional Housing Price Trends 1975 - 2018</vt:lpstr>
      <vt:lpstr>National &amp; Regional Housing Price Trends 1975 - 2018</vt:lpstr>
      <vt:lpstr>Fed Funds Rate</vt:lpstr>
      <vt:lpstr>Correlation between Fed Funds and Actual Home Prices</vt:lpstr>
      <vt:lpstr>Unemployment Rate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Personal Income</vt:lpstr>
      <vt:lpstr>Annual US Income VS Housing Prices</vt:lpstr>
      <vt:lpstr>Annual US Income VS Housing Prices  Region Level</vt:lpstr>
      <vt:lpstr>Annual US Income VS Housing Prices  Region Level</vt:lpstr>
      <vt:lpstr>US Home Prices vs Sector Performance</vt:lpstr>
      <vt:lpstr>US Home Prices vs S&amp;P 500</vt:lpstr>
      <vt:lpstr>US Home Prices vs Energy Sector</vt:lpstr>
      <vt:lpstr>US Home Prices vs Materials Sector</vt:lpstr>
      <vt:lpstr>US Home Prices vs Consumer Discretionary Sector</vt:lpstr>
      <vt:lpstr>Regression Analysis </vt:lpstr>
      <vt:lpstr>Regression analysis – Fed Funds Rate &amp; Unemployment</vt:lpstr>
      <vt:lpstr>Regression analysis – Fed Funds &amp; Unemp &amp; Income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2018-11-09T00:55:14Z</dcterms:created>
  <dcterms:modified xsi:type="dcterms:W3CDTF">2018-11-10T00:17:49Z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